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aleway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regular.fntdata"/><Relationship Id="rId50" Type="http://schemas.openxmlformats.org/officeDocument/2006/relationships/font" Target="fonts/Lato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6fc46bac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6fc46bac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6fc46bac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6fc46bac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6fc46bac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6fc46bac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6fc46bac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6fc46bac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6fc46bac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6fc46bac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6fc46bac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6fc46bac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6fc46bac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6fc46bac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6fc46bac7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6fc46bac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6fc46bac7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6fc46bac7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6fc46bac7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6fc46bac7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6fc46bac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6fc46bac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7b80167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7b80167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6fc46bac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6fc46bac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6fc46bac7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6fc46bac7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6fc46bac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6fc46bac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6fc46bac7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6fc46bac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6fc46bac7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56fc46bac7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6fc46bac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6fc46bac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6fc46bac7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56fc46bac7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6fc46bac7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6fc46bac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76678e4c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76678e4c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76678e4c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76678e4c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>
                <a:highlight>
                  <a:srgbClr val="FFFFFF"/>
                </a:highlight>
              </a:rPr>
              <a:t>AWS has around 250 different services for different purposes and growing!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6fc46bac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6fc46bac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Cloud providers provide cloud computing services for anyone </a:t>
            </a:r>
            <a:r>
              <a:rPr b="1" lang="en-GB" sz="1550">
                <a:solidFill>
                  <a:srgbClr val="FF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 demand</a:t>
            </a:r>
            <a:r>
              <a:rPr lang="en-GB" sz="1550">
                <a:solidFill>
                  <a:srgbClr val="FF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550">
              <a:solidFill>
                <a:srgbClr val="FF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 all the companies can afford having a datacenter, pay maintenance, power management, cooling, and upgrades </a:t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		 	 				</a:t>
            </a:r>
            <a:endParaRPr>
              <a:solidFill>
                <a:schemeClr val="dk1"/>
              </a:solidFill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-GB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Ability to acquire resources as you need them and release resources when you no longer need them.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-GB" sz="1500">
                <a:solidFill>
                  <a:schemeClr val="dk1"/>
                </a:solidFill>
              </a:rPr>
              <a:t>Pay as you go	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76678e4c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76678e4c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User can enable: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○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Permissions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○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Versioning ( not git, internal )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○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Lifecycle ( change the type of bucket according to a time interval )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76678e4c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576678e4c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</a:rPr>
              <a:t>By default every instance come with a user and credentials.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</a:rPr>
              <a:t>Additional access is controlled by means of “</a:t>
            </a:r>
            <a:r>
              <a:rPr b="1" lang="en-GB" sz="1450">
                <a:solidFill>
                  <a:schemeClr val="dk1"/>
                </a:solidFill>
                <a:highlight>
                  <a:schemeClr val="lt1"/>
                </a:highlight>
              </a:rPr>
              <a:t>security groups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</a:rPr>
              <a:t>”.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</a:rPr>
              <a:t>“</a:t>
            </a:r>
            <a:r>
              <a:rPr b="1" lang="en-GB" sz="1450">
                <a:solidFill>
                  <a:schemeClr val="dk1"/>
                </a:solidFill>
                <a:highlight>
                  <a:schemeClr val="lt1"/>
                </a:highlight>
              </a:rPr>
              <a:t>Security groups</a:t>
            </a: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</a:rPr>
              <a:t>” controls inbound and outbound traffic to the instance. 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</a:rPr>
              <a:t>By default Outbound traffic is allowed.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</a:rPr>
              <a:t>Inbound traffic is blocked except some services and ports.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  <a:highlight>
                  <a:schemeClr val="lt1"/>
                </a:highlight>
              </a:rPr>
              <a:t>“Security groups” can control access at IP level.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Every instance has a </a:t>
            </a:r>
            <a:r>
              <a:rPr b="1" lang="en-GB" sz="15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public</a:t>
            </a:r>
            <a:r>
              <a:rPr lang="en-GB" sz="15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IP and a </a:t>
            </a:r>
            <a:r>
              <a:rPr b="1" lang="en-GB" sz="15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internal IP</a:t>
            </a:r>
            <a:endParaRPr b="1" sz="155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There are four delivery options that can affect the final price: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○"/>
            </a:pPr>
            <a:r>
              <a:rPr b="1" lang="en-GB" sz="1650">
                <a:solidFill>
                  <a:schemeClr val="dk1"/>
                </a:solidFill>
                <a:highlight>
                  <a:schemeClr val="lt1"/>
                </a:highlight>
              </a:rPr>
              <a:t>On demand</a:t>
            </a: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: the instance is provided to the customer within seconds. (price per second after 1min)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○"/>
            </a:pPr>
            <a:r>
              <a:rPr b="1" lang="en-GB" sz="1650">
                <a:solidFill>
                  <a:schemeClr val="dk1"/>
                </a:solidFill>
                <a:highlight>
                  <a:schemeClr val="lt1"/>
                </a:highlight>
              </a:rPr>
              <a:t>Spot:</a:t>
            </a: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 bidding service for instance resource ( the user specifies a threshold price to pay and the instance runs whenever the price is lower than the threshold, but it’s terminated when the price is higher than the threshold losing everything)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3333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○"/>
            </a:pPr>
            <a:r>
              <a:rPr b="1" lang="en-GB" sz="1650">
                <a:solidFill>
                  <a:schemeClr val="dk1"/>
                </a:solidFill>
                <a:highlight>
                  <a:schemeClr val="lt1"/>
                </a:highlight>
              </a:rPr>
              <a:t>Reserved instances:</a:t>
            </a: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 instances permanently available for: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■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1 year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■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3 years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Standard instances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Convertible instances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Scheduled instances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■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Payment options: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Upfront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50% upfront, 50% end of service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End of service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Dedicated instances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  <a:highlight>
                  <a:schemeClr val="lt1"/>
                </a:highlight>
              </a:rPr>
              <a:t>Dedicated hosts</a:t>
            </a:r>
            <a:endParaRPr sz="16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76678e4c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76678e4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76678e4c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576678e4c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76678e4c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76678e4c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6fc46bac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6fc46bac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76678e4c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76678e4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76678e4c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76678e4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6fc46bac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6fc46bac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6fc46bac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6fc46bac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6fc46bac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6fc46bac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675" y="487800"/>
            <a:ext cx="9143999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3" name="Google Shape;16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7" name="Google Shape;167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8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675" y="487800"/>
            <a:ext cx="9143999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444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38175"/>
            <a:ext cx="9144000" cy="6099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hyperlink" Target="https://images.datacamp.com/image/upload/v1687256416/Marketing/Blog/Infographic_AWS_Azure_GCP_Service_Comparison_for_Data_Science_AI.pdf" TargetMode="External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hyperlink" Target="https://images.datacamp.com/image/upload/v1687256416/Marketing/Blog/Infographic_AWS_Azure_GCP_Service_Comparison_for_Data_Science_AI.pdf" TargetMode="External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aws.amazon.com/AWSEC2/latest/UserGuide/instance-types.html" TargetMode="External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cs.aws.amazon.com/sagemaker/latest/dg/how-it-works-training.html" TargetMode="External"/><Relationship Id="rId4" Type="http://schemas.openxmlformats.org/officeDocument/2006/relationships/hyperlink" Target="https://sagemaker.readthedocs.io/en/stable/" TargetMode="External"/><Relationship Id="rId5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Cloud</a:t>
            </a:r>
            <a:endParaRPr/>
          </a:p>
        </p:txBody>
      </p:sp>
      <p:sp>
        <p:nvSpPr>
          <p:cNvPr id="180" name="Google Shape;180;p1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computing in Data Analytics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300">
                <a:solidFill>
                  <a:srgbClr val="0A0A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Build a Scalable Data Analytics Pipeline</a:t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data analytics pipeline is a process collection that transforms raw data into useful solutions to business issues. Pipelines for data analytics streamline data movement from source to destination, allowing you to make better business decisions.</a:t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5" y="3119625"/>
            <a:ext cx="8839200" cy="82290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/>
        </p:nvSpPr>
        <p:spPr>
          <a:xfrm>
            <a:off x="4084125" y="4493375"/>
            <a:ext cx="490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0A0A23"/>
                </a:solidFill>
                <a:highlight>
                  <a:srgbClr val="FFFFFF"/>
                </a:highlight>
              </a:rPr>
              <a:t>These concepts are applicable in any other cloud or on-premise data pipeline.</a:t>
            </a:r>
            <a:endParaRPr i="1" sz="100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300">
                <a:solidFill>
                  <a:srgbClr val="0A0A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Build a Scalable Data Science Pipeline</a:t>
            </a:r>
            <a:endParaRPr/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225" y="1982275"/>
            <a:ext cx="380355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GCP (Google Cloud Platform)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50" y="960938"/>
            <a:ext cx="8839202" cy="406528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311575" y="292850"/>
            <a:ext cx="69969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434343"/>
                </a:solidFill>
              </a:rPr>
              <a:t>A </a:t>
            </a:r>
            <a:r>
              <a:rPr lang="en-GB" sz="1700">
                <a:solidFill>
                  <a:srgbClr val="0277BD"/>
                </a:solidFill>
              </a:rPr>
              <a:t>comprehensive </a:t>
            </a:r>
            <a:r>
              <a:rPr lang="en-GB" sz="1700">
                <a:solidFill>
                  <a:srgbClr val="434343"/>
                </a:solidFill>
              </a:rPr>
              <a:t>and </a:t>
            </a:r>
            <a:r>
              <a:rPr lang="en-GB" sz="1700">
                <a:solidFill>
                  <a:srgbClr val="0277BD"/>
                </a:solidFill>
              </a:rPr>
              <a:t>serverless </a:t>
            </a:r>
            <a:r>
              <a:rPr lang="en-GB" sz="1700">
                <a:solidFill>
                  <a:srgbClr val="434343"/>
                </a:solidFill>
              </a:rPr>
              <a:t>platform across the data lifecycle</a:t>
            </a:r>
            <a:endParaRPr sz="17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492725"/>
            <a:ext cx="7162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350" y="880350"/>
            <a:ext cx="5727726" cy="39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239675" y="254075"/>
            <a:ext cx="684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C4043"/>
                </a:solidFill>
              </a:rPr>
              <a:t>Google Cloud data management and analytics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/>
        </p:nvSpPr>
        <p:spPr>
          <a:xfrm>
            <a:off x="158175" y="158200"/>
            <a:ext cx="81204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4285F4"/>
                </a:solidFill>
              </a:rPr>
              <a:t>Built-in </a:t>
            </a:r>
            <a:r>
              <a:rPr lang="en-GB" sz="2200">
                <a:solidFill>
                  <a:srgbClr val="414141"/>
                </a:solidFill>
              </a:rPr>
              <a:t>intelligence</a:t>
            </a:r>
            <a:endParaRPr sz="2200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414141"/>
                </a:solidFill>
              </a:rPr>
              <a:t>BigQuery ML - build custom models with standard SQL</a:t>
            </a:r>
            <a:endParaRPr b="1" sz="2100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rPr>
              <a:t>Google Cloud provides extensive integrated AI and ML services for data analytics including; BigQuery ML, Auto ML, Cloud ML Engine, Tensorflow and more.</a:t>
            </a:r>
            <a:endParaRPr sz="1100">
              <a:solidFill>
                <a:srgbClr val="4141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Google Shape;15107;p985"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030" y="2467050"/>
            <a:ext cx="3124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5106;p985"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756387" y="1336162"/>
            <a:ext cx="2898050" cy="40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5958400" y="1749650"/>
            <a:ext cx="3000000" cy="2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1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Execute </a:t>
            </a:r>
            <a:r>
              <a:rPr lang="en-GB" sz="9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ML initiatives without moving data from BigQuery</a:t>
            </a:r>
            <a:endParaRPr sz="900"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2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Iterate </a:t>
            </a:r>
            <a:r>
              <a:rPr lang="en-GB" sz="9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on models in SQL in BigQuery</a:t>
            </a:r>
            <a:br>
              <a:rPr lang="en-GB" sz="9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9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to increase development speed</a:t>
            </a:r>
            <a:endParaRPr sz="900"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3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Automate </a:t>
            </a:r>
            <a:r>
              <a:rPr lang="en-GB" sz="9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common ML tasks,</a:t>
            </a:r>
            <a:br>
              <a:rPr lang="en-GB" sz="9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9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and hyperparameter tuning</a:t>
            </a:r>
            <a:endParaRPr sz="9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83" name="Google Shape;283;p34"/>
          <p:cNvSpPr/>
          <p:nvPr/>
        </p:nvSpPr>
        <p:spPr>
          <a:xfrm>
            <a:off x="5779450" y="2377600"/>
            <a:ext cx="210900" cy="21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</a:t>
            </a:r>
            <a:endParaRPr sz="1000"/>
          </a:p>
        </p:txBody>
      </p:sp>
      <p:sp>
        <p:nvSpPr>
          <p:cNvPr id="284" name="Google Shape;284;p34"/>
          <p:cNvSpPr/>
          <p:nvPr/>
        </p:nvSpPr>
        <p:spPr>
          <a:xfrm>
            <a:off x="5779450" y="2994975"/>
            <a:ext cx="210900" cy="21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</a:t>
            </a:r>
            <a:endParaRPr sz="1000"/>
          </a:p>
        </p:txBody>
      </p:sp>
      <p:sp>
        <p:nvSpPr>
          <p:cNvPr id="285" name="Google Shape;285;p34"/>
          <p:cNvSpPr/>
          <p:nvPr/>
        </p:nvSpPr>
        <p:spPr>
          <a:xfrm>
            <a:off x="5779450" y="3645900"/>
            <a:ext cx="210900" cy="21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</a:t>
            </a:r>
            <a:endParaRPr sz="1000"/>
          </a:p>
        </p:txBody>
      </p:sp>
      <p:sp>
        <p:nvSpPr>
          <p:cNvPr id="286" name="Google Shape;286;p34"/>
          <p:cNvSpPr txBox="1"/>
          <p:nvPr/>
        </p:nvSpPr>
        <p:spPr>
          <a:xfrm>
            <a:off x="5779450" y="2321500"/>
            <a:ext cx="18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1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5771500" y="2944600"/>
            <a:ext cx="18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2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5771500" y="3589800"/>
            <a:ext cx="18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3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75" y="557200"/>
            <a:ext cx="7162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700" y="492750"/>
            <a:ext cx="7162800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400" y="4015225"/>
            <a:ext cx="3028975" cy="5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25" y="847475"/>
            <a:ext cx="8839202" cy="409830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/>
        </p:nvSpPr>
        <p:spPr>
          <a:xfrm>
            <a:off x="0" y="0"/>
            <a:ext cx="49788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C4043"/>
                </a:solidFill>
              </a:rPr>
              <a:t>AI for every level of expertise</a:t>
            </a:r>
            <a:endParaRPr b="1" sz="240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 Covered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7276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is Cloud Computing?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Types of Cloud Computing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Advantages of Cloud Platforms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Cloud Services for Data Analytics, Data Science and AI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Analytics and Data Sciences Pipelines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GCP overview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AWS overview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Azure overview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AWS vs Azure vs GCP services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(Amazon Web Services)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services for Data Analytics</a:t>
            </a:r>
            <a:endParaRPr/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000" y="1943950"/>
            <a:ext cx="546777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Microsoft Azure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Analytics Architecture</a:t>
            </a:r>
            <a:endParaRPr/>
          </a:p>
        </p:txBody>
      </p:sp>
      <p:pic>
        <p:nvPicPr>
          <p:cNvPr id="327" name="Google Shape;3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925" y="2087725"/>
            <a:ext cx="4109681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/>
          <p:nvPr/>
        </p:nvSpPr>
        <p:spPr>
          <a:xfrm>
            <a:off x="4912200" y="4767250"/>
            <a:ext cx="415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 can find different proposed architectures for different business cases</a:t>
            </a:r>
            <a:endParaRPr i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 Architecture</a:t>
            </a:r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075" y="1958300"/>
            <a:ext cx="6327146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/>
        </p:nvSpPr>
        <p:spPr>
          <a:xfrm>
            <a:off x="5856025" y="4835700"/>
            <a:ext cx="415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 can find different proposed architectures for different business cases</a:t>
            </a:r>
            <a:endParaRPr i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vs Azure vs GCP services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0675"/>
            <a:ext cx="8839203" cy="347663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 txBox="1"/>
          <p:nvPr>
            <p:ph idx="1" type="body"/>
          </p:nvPr>
        </p:nvSpPr>
        <p:spPr>
          <a:xfrm>
            <a:off x="432525" y="44396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Link to the source: cheat sheet that compares Cloud Services across the three major platforms</a:t>
            </a:r>
            <a:r>
              <a:rPr lang="en-GB" sz="900"/>
              <a:t>.</a:t>
            </a:r>
            <a:endParaRPr sz="900"/>
          </a:p>
        </p:txBody>
      </p:sp>
      <p:pic>
        <p:nvPicPr>
          <p:cNvPr id="347" name="Google Shape;347;p44"/>
          <p:cNvPicPr preferRelativeResize="0"/>
          <p:nvPr/>
        </p:nvPicPr>
        <p:blipFill rotWithShape="1">
          <a:blip r:embed="rId5">
            <a:alphaModFix/>
          </a:blip>
          <a:srcRect b="8775" l="0" r="0" t="0"/>
          <a:stretch/>
        </p:blipFill>
        <p:spPr>
          <a:xfrm>
            <a:off x="1759600" y="251875"/>
            <a:ext cx="7231999" cy="2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25" y="310550"/>
            <a:ext cx="6638059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432525" y="44396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Link to the source: cheat sheet that compares Cloud Services across the three major platforms</a:t>
            </a:r>
            <a:r>
              <a:rPr lang="en-GB" sz="900"/>
              <a:t>.</a:t>
            </a:r>
            <a:endParaRPr sz="900"/>
          </a:p>
        </p:txBody>
      </p:sp>
      <p:pic>
        <p:nvPicPr>
          <p:cNvPr id="354" name="Google Shape;354;p45"/>
          <p:cNvPicPr preferRelativeResize="0"/>
          <p:nvPr/>
        </p:nvPicPr>
        <p:blipFill rotWithShape="1">
          <a:blip r:embed="rId5">
            <a:alphaModFix/>
          </a:blip>
          <a:srcRect b="14777" l="0" r="0" t="0"/>
          <a:stretch/>
        </p:blipFill>
        <p:spPr>
          <a:xfrm>
            <a:off x="2088900" y="98175"/>
            <a:ext cx="5463775" cy="21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in depth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00" y="717625"/>
            <a:ext cx="7453430" cy="406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Cloud Computing?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729450" y="2078875"/>
            <a:ext cx="76887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Cloud, or Cloud Computing, refers to the delivery of</a:t>
            </a:r>
            <a:r>
              <a:rPr b="1" lang="en-GB"/>
              <a:t> pay-as-you-go computing services </a:t>
            </a:r>
            <a:r>
              <a:rPr lang="en-GB"/>
              <a:t>hosted on an internet-based infrastructure. These services include storage, databases, networking, software, analytics, and intelligent solutions.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/>
              <a:t>Cloud computing plays a crucial role in data analytics. It</a:t>
            </a:r>
            <a:r>
              <a:rPr b="1" lang="en-GB"/>
              <a:t> provides the necessary infrastructure and resources to efficiently process and analyze large volumes of data. 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Storage service: S3</a:t>
            </a:r>
            <a:endParaRPr/>
          </a:p>
        </p:txBody>
      </p:sp>
      <p:sp>
        <p:nvSpPr>
          <p:cNvPr id="371" name="Google Shape;371;p48"/>
          <p:cNvSpPr txBox="1"/>
          <p:nvPr>
            <p:ph idx="2" type="body"/>
          </p:nvPr>
        </p:nvSpPr>
        <p:spPr>
          <a:xfrm>
            <a:off x="5226300" y="6120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Is a very cheap service to store information organized in </a:t>
            </a: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buckets</a:t>
            </a: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Every </a:t>
            </a: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bucket is tied to an specific region</a:t>
            </a: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. It can’t be seen from instances in other regions.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Encryption can be enabled for the files stored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Bucket name should be </a:t>
            </a: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globally unique.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Data transfer between regions is charged. The user can enable cross region replication.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There are  different types of buckets: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Standard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Infrequent access (IA)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Intelligent tier (IT)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One infrequent access (IA)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Glacier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Glacier Deep Archive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900" y="2771280"/>
            <a:ext cx="816950" cy="8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Virtual machine service: EC2</a:t>
            </a:r>
            <a:endParaRPr sz="2300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The service to rent computers is called </a:t>
            </a: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EC2.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EC2</a:t>
            </a: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 service has many different types of computers called “instances” grouped in families and subfamilies: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Family ( T, C, G,....)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2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Subfamily. ( T2.micro, T2.medium…)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Instance types official documentation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Every instance comes with it’s own hard drive, but it is  ‘volatile’. (disappears when the machine is terminated)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900" y="2701630"/>
            <a:ext cx="865150" cy="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Sagemaker</a:t>
            </a:r>
            <a:endParaRPr/>
          </a:p>
        </p:txBody>
      </p:sp>
      <p:sp>
        <p:nvSpPr>
          <p:cNvPr id="385" name="Google Shape;385;p5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This is a self managed service which uses jupyter notebooks to: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Label data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Explore data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Train models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Deploy models in production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It allows to carry out all the previous steps all in one or individually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It has GitHub integration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Integrates with S3 service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It has his own library covering many ML models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It has access to boto3 ( AWS SDK )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86" name="Google Shape;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625" y="2389202"/>
            <a:ext cx="786025" cy="7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Sagemaker</a:t>
            </a:r>
            <a:endParaRPr/>
          </a:p>
        </p:txBody>
      </p:sp>
      <p:sp>
        <p:nvSpPr>
          <p:cNvPr id="392" name="Google Shape;392;p5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it does and how?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Official documentation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comes with many libraries already installed and different types of “Kernels” with additional libraries already installed.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 train a model you can use: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Sklearn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Keras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….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GB" sz="1200" u="sng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Sagemaker library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Sagemaker studio uses particular types of instances for ML (not the regular ones)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needs to have the data stored into an S3 bucket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perform hyperparameter optimization on separate “training instances” and returns the output into another S3 bucket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Allow to “deploy” your model into another “inference instance”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93" name="Google Shape;39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7625" y="2389202"/>
            <a:ext cx="786025" cy="7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</a:t>
            </a:r>
            <a:endParaRPr/>
          </a:p>
        </p:txBody>
      </p:sp>
      <p:sp>
        <p:nvSpPr>
          <p:cNvPr id="399" name="Google Shape;399;p5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-GB" sz="1550">
                <a:solidFill>
                  <a:schemeClr val="dk1"/>
                </a:solidFill>
                <a:highlight>
                  <a:srgbClr val="FFFFFF"/>
                </a:highlight>
              </a:rPr>
              <a:t>You will be charged at the end of the month by every payware service used during the month. No use, no charge</a:t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en-GB" sz="1550">
                <a:solidFill>
                  <a:schemeClr val="dk1"/>
                </a:solidFill>
                <a:highlight>
                  <a:srgbClr val="FFFFFF"/>
                </a:highlight>
              </a:rPr>
              <a:t>The bill summary is updated on a daily basis</a:t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Cloud Computing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675" y="1930550"/>
            <a:ext cx="5445501" cy="30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Cloud Computing</a:t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425" y="2593200"/>
            <a:ext cx="6444902" cy="21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>
            <p:ph idx="4294967295" type="subTitle"/>
          </p:nvPr>
        </p:nvSpPr>
        <p:spPr>
          <a:xfrm>
            <a:off x="729450" y="21027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Based on Deployment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cloud computing providers</a:t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750" y="2596225"/>
            <a:ext cx="1178267" cy="105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775" y="2703224"/>
            <a:ext cx="2692051" cy="7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50" y="2596223"/>
            <a:ext cx="2352626" cy="88517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687575" y="4027525"/>
            <a:ext cx="52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Each provider has their own certification exams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300" y="851310"/>
            <a:ext cx="3779676" cy="351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50" y="2082912"/>
            <a:ext cx="4557300" cy="18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idx="4294967295" type="title"/>
          </p:nvPr>
        </p:nvSpPr>
        <p:spPr>
          <a:xfrm>
            <a:off x="157950" y="2784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Cloud Computing</a:t>
            </a:r>
            <a:endParaRPr/>
          </a:p>
        </p:txBody>
      </p:sp>
      <p:sp>
        <p:nvSpPr>
          <p:cNvPr id="222" name="Google Shape;222;p25"/>
          <p:cNvSpPr txBox="1"/>
          <p:nvPr>
            <p:ph idx="4294967295" type="subTitle"/>
          </p:nvPr>
        </p:nvSpPr>
        <p:spPr>
          <a:xfrm>
            <a:off x="157950" y="1373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Based on Service Model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Cloud Platforms 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>
            <p:ph idx="2" type="body"/>
          </p:nvPr>
        </p:nvSpPr>
        <p:spPr>
          <a:xfrm>
            <a:off x="4643554" y="16570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D1D5DB"/>
              </a:buClr>
              <a:buSzPts val="1100"/>
              <a:buFont typeface="Roboto"/>
              <a:buChar char="●"/>
            </a:pPr>
            <a:r>
              <a:rPr b="1" lang="en-GB" sz="1200"/>
              <a:t>Scalability</a:t>
            </a:r>
            <a:r>
              <a:rPr lang="en-GB" sz="1200"/>
              <a:t>: Easily scale computing resources up or down based on data processing needs.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00"/>
              <a:buFont typeface="Roboto"/>
              <a:buChar char="●"/>
            </a:pPr>
            <a:r>
              <a:rPr b="1" lang="en-GB" sz="1200"/>
              <a:t>Cost-effectiveness</a:t>
            </a:r>
            <a:r>
              <a:rPr lang="en-GB" sz="1200"/>
              <a:t>: Pay for resources and services used, reducing upfront infrastructure costs.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00"/>
              <a:buFont typeface="Roboto"/>
              <a:buChar char="●"/>
            </a:pPr>
            <a:r>
              <a:rPr b="1" lang="en-GB" sz="1200"/>
              <a:t>Flexibility</a:t>
            </a:r>
            <a:r>
              <a:rPr lang="en-GB" sz="1200"/>
              <a:t>: Access data and analytics tools from anywhere, at any time, using any device.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100"/>
              <a:buFont typeface="Roboto"/>
              <a:buChar char="●"/>
            </a:pPr>
            <a:r>
              <a:rPr lang="en-GB" sz="1200"/>
              <a:t>And more: Rapid Deployment, Advanced Analytics Capabilities, Data Security and Backup, Collaboration…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25" y="2078875"/>
            <a:ext cx="3774300" cy="251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Services</a:t>
            </a:r>
            <a:endParaRPr/>
          </a:p>
        </p:txBody>
      </p:sp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729325" y="20026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Data Analytics Services</a:t>
            </a:r>
            <a:endParaRPr b="1" sz="11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/>
              <a:t>Data storage and management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/>
              <a:t>Data preprocessing and transformation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/>
              <a:t>Data warehousing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/>
              <a:t>Data querying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/>
              <a:t>Visualization and reporting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7" name="Google Shape;237;p27"/>
          <p:cNvSpPr txBox="1"/>
          <p:nvPr>
            <p:ph idx="2" type="body"/>
          </p:nvPr>
        </p:nvSpPr>
        <p:spPr>
          <a:xfrm>
            <a:off x="5094175" y="2002675"/>
            <a:ext cx="3201900" cy="17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Data Science Services</a:t>
            </a:r>
            <a:endParaRPr b="1" sz="11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/>
              <a:t>Data preprocessing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/>
              <a:t>Model training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/>
              <a:t>Model deployment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/>
              <a:t>Collaboration tools</a:t>
            </a:r>
            <a:endParaRPr sz="11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/>
              <a:t>Access to advanced machine learning algorithms and libraries</a:t>
            </a:r>
            <a:endParaRPr sz="1100"/>
          </a:p>
        </p:txBody>
      </p:sp>
      <p:sp>
        <p:nvSpPr>
          <p:cNvPr id="238" name="Google Shape;238;p27"/>
          <p:cNvSpPr txBox="1"/>
          <p:nvPr/>
        </p:nvSpPr>
        <p:spPr>
          <a:xfrm>
            <a:off x="3073650" y="3667075"/>
            <a:ext cx="30000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AI services, including: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Pre-trained models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000"/>
              <a:buFont typeface="Roboto"/>
              <a:buChar char="●"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APIs for image recognition, natural language processing, and sentiment analysis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2E364C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2CC4FA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